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918" r:id="rId3"/>
    <p:sldId id="260" r:id="rId4"/>
    <p:sldId id="261" r:id="rId5"/>
    <p:sldId id="266" r:id="rId6"/>
    <p:sldId id="262" r:id="rId7"/>
    <p:sldId id="265" r:id="rId8"/>
    <p:sldId id="267" r:id="rId9"/>
    <p:sldId id="270" r:id="rId10"/>
    <p:sldId id="268" r:id="rId11"/>
    <p:sldId id="269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128"/>
    <a:srgbClr val="0AA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6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38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23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3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133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31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7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4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02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020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553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7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83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0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501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02D5B-BCE8-4CA3-BB4E-39A588CEC19F}" type="datetimeFigureOut">
              <a:rPr lang="fa-IR" smtClean="0"/>
              <a:t>10/09/1446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97FE18-CAF5-4089-BF90-1617EB7939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123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371053-66FE-4027-9BEF-ED1371D5CE01}"/>
              </a:ext>
            </a:extLst>
          </p:cNvPr>
          <p:cNvSpPr txBox="1">
            <a:spLocks/>
          </p:cNvSpPr>
          <p:nvPr/>
        </p:nvSpPr>
        <p:spPr>
          <a:xfrm>
            <a:off x="2042795" y="599015"/>
            <a:ext cx="7766050" cy="10795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fa-IR" sz="2400" dirty="0">
                <a:solidFill>
                  <a:schemeClr val="tx1"/>
                </a:solidFill>
                <a:cs typeface="B Mitra" panose="00000400000000000000" pitchFamily="2" charset="-78"/>
              </a:rPr>
              <a:t>استانداری تهران</a:t>
            </a:r>
            <a:br>
              <a:rPr lang="fa-IR" sz="2400" dirty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Mitra" panose="00000400000000000000" pitchFamily="2" charset="-78"/>
              </a:rPr>
              <a:t>معاونت توسعه مدیریت و منابع</a:t>
            </a:r>
            <a:br>
              <a:rPr lang="fa-IR" sz="2400" dirty="0">
                <a:solidFill>
                  <a:schemeClr val="tx1"/>
                </a:solidFill>
                <a:cs typeface="B Mitra" panose="00000400000000000000" pitchFamily="2" charset="-78"/>
              </a:rPr>
            </a:br>
            <a:r>
              <a:rPr lang="fa-IR" sz="2400" dirty="0">
                <a:solidFill>
                  <a:schemeClr val="tx1"/>
                </a:solidFill>
                <a:cs typeface="B Mitra" panose="00000400000000000000" pitchFamily="2" charset="-78"/>
              </a:rPr>
              <a:t>دفتر برنامه‌ریزی، بودجه و تحول اداری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01A2AA-3F29-49B3-A033-B11367131663}"/>
              </a:ext>
            </a:extLst>
          </p:cNvPr>
          <p:cNvSpPr/>
          <p:nvPr/>
        </p:nvSpPr>
        <p:spPr>
          <a:xfrm>
            <a:off x="719070" y="2695325"/>
            <a:ext cx="10753859" cy="1467350"/>
          </a:xfrm>
          <a:prstGeom prst="roundRect">
            <a:avLst/>
          </a:prstGeom>
          <a:solidFill>
            <a:srgbClr val="46364A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>
                <a:cs typeface="B Mitra" panose="00000400000000000000" pitchFamily="2" charset="-78"/>
              </a:rPr>
              <a:t>سندتحول دولت مردمی</a:t>
            </a:r>
          </a:p>
        </p:txBody>
      </p:sp>
    </p:spTree>
    <p:extLst>
      <p:ext uri="{BB962C8B-B14F-4D97-AF65-F5344CB8AC3E}">
        <p14:creationId xmlns:p14="http://schemas.microsoft.com/office/powerpoint/2010/main" val="210858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13AFD8-0AED-4BF3-9BAA-B8C2EF52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30193"/>
              </p:ext>
            </p:extLst>
          </p:nvPr>
        </p:nvGraphicFramePr>
        <p:xfrm>
          <a:off x="483325" y="594355"/>
          <a:ext cx="11095855" cy="626364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938216">
                  <a:extLst>
                    <a:ext uri="{9D8B030D-6E8A-4147-A177-3AD203B41FA5}">
                      <a16:colId xmlns:a16="http://schemas.microsoft.com/office/drawing/2014/main" val="3859702348"/>
                    </a:ext>
                  </a:extLst>
                </a:gridCol>
                <a:gridCol w="2436878">
                  <a:extLst>
                    <a:ext uri="{9D8B030D-6E8A-4147-A177-3AD203B41FA5}">
                      <a16:colId xmlns:a16="http://schemas.microsoft.com/office/drawing/2014/main" val="205255915"/>
                    </a:ext>
                  </a:extLst>
                </a:gridCol>
                <a:gridCol w="3101482">
                  <a:extLst>
                    <a:ext uri="{9D8B030D-6E8A-4147-A177-3AD203B41FA5}">
                      <a16:colId xmlns:a16="http://schemas.microsoft.com/office/drawing/2014/main" val="3943442729"/>
                    </a:ext>
                  </a:extLst>
                </a:gridCol>
                <a:gridCol w="1696259">
                  <a:extLst>
                    <a:ext uri="{9D8B030D-6E8A-4147-A177-3AD203B41FA5}">
                      <a16:colId xmlns:a16="http://schemas.microsoft.com/office/drawing/2014/main" val="669955080"/>
                    </a:ext>
                  </a:extLst>
                </a:gridCol>
                <a:gridCol w="1923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853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مبحث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چالش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متولی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مجری /ناظر در استانداری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102415"/>
                  </a:ext>
                </a:extLst>
              </a:tr>
              <a:tr h="1785397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فرهنگ و هنر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سبک زندگی و رفتار اجتماعی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ناکارآمدی حکمرانی سبک زندگی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انفعال فرهنگ عمومی در برابر تهاجمات گسترده به سبک زندگی و ضعف سوادمصرف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600" dirty="0">
                          <a:cs typeface="B Mitra" panose="00000400000000000000" pitchFamily="2" charset="-78"/>
                        </a:rPr>
                        <a:t>میان و بلندمدت/ دستگاه‌های ملی، فرهنگ و ارشاد، آموزش و پرورش، صدا وسیما، تعاون، کار و رفاه اجتماعی، صمت، جهادکشاورزی،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سیاسی و اجتماعی</a:t>
                      </a:r>
                    </a:p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روابط عمومی</a:t>
                      </a:r>
                    </a:p>
                    <a:p>
                      <a:pPr rtl="1"/>
                      <a:r>
                        <a:rPr lang="fa-IR" sz="1800" baseline="0" dirty="0">
                          <a:cs typeface="B Mitra" panose="00000400000000000000" pitchFamily="2" charset="-78"/>
                        </a:rPr>
                        <a:t>دفتر امور زنان و خانواده </a:t>
                      </a:r>
                      <a:endParaRPr lang="fa-IR" sz="18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11968"/>
                  </a:ext>
                </a:extLst>
              </a:tr>
              <a:tr h="1225272">
                <a:tc vMerge="1">
                  <a:txBody>
                    <a:bodyPr/>
                    <a:lstStyle/>
                    <a:p>
                      <a:pPr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ایثار و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- ضعف در نهادینه‌سازی فرهنگ ایثار، جهاد و شهادت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500" dirty="0">
                          <a:cs typeface="B Mitra" panose="00000400000000000000" pitchFamily="2" charset="-78"/>
                        </a:rPr>
                        <a:t>میان و بلندمدت/ بنیادشهید و امور ایثارگران، میراث فرهنگی، استانداری، فرهنگ و ارشاد،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>
                          <a:cs typeface="B Mitra" panose="00000400000000000000" pitchFamily="2" charset="-78"/>
                        </a:rPr>
                        <a:t>معاونت سیاسی و اجتماعی </a:t>
                      </a:r>
                    </a:p>
                    <a:p>
                      <a:pPr rtl="1"/>
                      <a:r>
                        <a:rPr lang="fa-IR" sz="1600" dirty="0">
                          <a:cs typeface="B Mitra" panose="00000400000000000000" pitchFamily="2" charset="-78"/>
                        </a:rPr>
                        <a:t>دفتر ایثارگران </a:t>
                      </a:r>
                    </a:p>
                    <a:p>
                      <a:pPr rtl="1"/>
                      <a:r>
                        <a:rPr lang="fa-IR" sz="1600" dirty="0">
                          <a:cs typeface="B Mitra" panose="00000400000000000000" pitchFamily="2" charset="-78"/>
                        </a:rPr>
                        <a:t>معاونت عمرانی</a:t>
                      </a:r>
                    </a:p>
                    <a:p>
                      <a:pPr rtl="1"/>
                      <a:r>
                        <a:rPr lang="fa-IR" sz="1600" dirty="0">
                          <a:cs typeface="B Mitra" panose="00000400000000000000" pitchFamily="2" charset="-78"/>
                        </a:rPr>
                        <a:t>روابط عمومی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43703"/>
                  </a:ext>
                </a:extLst>
              </a:tr>
              <a:tr h="1013853">
                <a:tc vMerge="1">
                  <a:txBody>
                    <a:bodyPr/>
                    <a:lstStyle/>
                    <a:p>
                      <a:pPr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صنایع فرهنگی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محیط کسب و کار نامناسب صنایع فرهنگی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500" dirty="0">
                          <a:cs typeface="B Mitra" panose="00000400000000000000" pitchFamily="2" charset="-78"/>
                        </a:rPr>
                        <a:t>میان مدت/ صمت، فرهنگ و ارشاد</a:t>
                      </a:r>
                      <a:endParaRPr lang="fa-I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معاونت اقتصادی</a:t>
                      </a:r>
                    </a:p>
                    <a:p>
                      <a:pPr marL="0" algn="r" defTabSz="457200" rtl="1" eaLnBrk="1" latinLnBrk="0" hangingPunct="1"/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روابط عمومی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34151"/>
                  </a:ext>
                </a:extLst>
              </a:tr>
              <a:tr h="122527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نظام اداری و حقوقی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نظام اداری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فساد و تبعیض در ارائه برخی خدمات عمومی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میان مدت/ اطلاعات، ارتباطات و فناوری اطلاعات،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معاونت توسعه مدیریت</a:t>
                      </a:r>
                      <a:r>
                        <a:rPr lang="fa-I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و منابع </a:t>
                      </a:r>
                    </a:p>
                    <a:p>
                      <a:pPr rtl="1"/>
                      <a:r>
                        <a:rPr lang="fa-I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دفتر بازرسی و مدیریت عملکرد </a:t>
                      </a:r>
                    </a:p>
                    <a:p>
                      <a:pPr rtl="1"/>
                      <a:r>
                        <a:rPr lang="fa-I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حراست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03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3065AA-6644-4E13-A3A8-241AB1B1B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4085" y="-390410"/>
            <a:ext cx="9601200" cy="1303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فصول و چالش‌های مهم در سند تحول دولت مردمی</a:t>
            </a:r>
          </a:p>
        </p:txBody>
      </p:sp>
    </p:spTree>
    <p:extLst>
      <p:ext uri="{BB962C8B-B14F-4D97-AF65-F5344CB8AC3E}">
        <p14:creationId xmlns:p14="http://schemas.microsoft.com/office/powerpoint/2010/main" val="319700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13AFD8-0AED-4BF3-9BAA-B8C2EF52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63156"/>
              </p:ext>
            </p:extLst>
          </p:nvPr>
        </p:nvGraphicFramePr>
        <p:xfrm>
          <a:off x="470807" y="489852"/>
          <a:ext cx="11250385" cy="636814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838058">
                  <a:extLst>
                    <a:ext uri="{9D8B030D-6E8A-4147-A177-3AD203B41FA5}">
                      <a16:colId xmlns:a16="http://schemas.microsoft.com/office/drawing/2014/main" val="3859702348"/>
                    </a:ext>
                  </a:extLst>
                </a:gridCol>
                <a:gridCol w="2724688">
                  <a:extLst>
                    <a:ext uri="{9D8B030D-6E8A-4147-A177-3AD203B41FA5}">
                      <a16:colId xmlns:a16="http://schemas.microsoft.com/office/drawing/2014/main" val="205255915"/>
                    </a:ext>
                  </a:extLst>
                </a:gridCol>
                <a:gridCol w="3112237">
                  <a:extLst>
                    <a:ext uri="{9D8B030D-6E8A-4147-A177-3AD203B41FA5}">
                      <a16:colId xmlns:a16="http://schemas.microsoft.com/office/drawing/2014/main" val="3943442729"/>
                    </a:ext>
                  </a:extLst>
                </a:gridCol>
                <a:gridCol w="1787701">
                  <a:extLst>
                    <a:ext uri="{9D8B030D-6E8A-4147-A177-3AD203B41FA5}">
                      <a16:colId xmlns:a16="http://schemas.microsoft.com/office/drawing/2014/main" val="669955080"/>
                    </a:ext>
                  </a:extLst>
                </a:gridCol>
                <a:gridCol w="1787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4614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>
                          <a:cs typeface="B Mitra" panose="00000400000000000000" pitchFamily="2" charset="-78"/>
                        </a:rPr>
                        <a:t>عنوان 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>
                          <a:cs typeface="B Mitra" panose="00000400000000000000" pitchFamily="2" charset="-78"/>
                        </a:rPr>
                        <a:t>عنوان مبحث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>
                          <a:cs typeface="B Mitra" panose="00000400000000000000" pitchFamily="2" charset="-78"/>
                        </a:rPr>
                        <a:t>عنوان چالش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>
                          <a:cs typeface="B Mitra" panose="00000400000000000000" pitchFamily="2" charset="-78"/>
                        </a:rPr>
                        <a:t>متولی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>
                          <a:cs typeface="B Mitra" panose="00000400000000000000" pitchFamily="2" charset="-78"/>
                        </a:rPr>
                        <a:t>مجری /ناظر در استانداری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102415"/>
                  </a:ext>
                </a:extLst>
              </a:tr>
              <a:tr h="1877751"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سیاست خارجی و امنیت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سیاست خارجی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برخی تهدیدات امنیتی و سیاسی در سطوح منطقه‌ای و بین‌المللی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کم‌توجهی به دیپلماسی اقتصادی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کوتاه و میان مدت/ دستگاه‌های ملی، راه و شهرسازی، اقتصاد و دارایی، صمت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معاونت امنیتی و انتظامی </a:t>
                      </a:r>
                    </a:p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معاونت اقتصادی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11968"/>
                  </a:ext>
                </a:extLst>
              </a:tr>
              <a:tr h="3015782">
                <a:tc vMerge="1">
                  <a:txBody>
                    <a:bodyPr/>
                    <a:lstStyle/>
                    <a:p>
                      <a:pPr rtl="1"/>
                      <a:endParaRPr lang="fa-IR" sz="28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اطلاعات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ضعف در مواجهه با برخی مسائل، تهدیدات و تهاجمات اطلاعاتی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تلاش دشمن برای نفوذ و اختلال در برخی فرایندهای اقتصادی، اجتماعی، فرهنگی و سیاسی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میان مدت/اطلاعات، اقتصاد و دارایی، فرهنگ و ارشاد، استانداری، حراست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معاونت امنیتی</a:t>
                      </a:r>
                      <a:r>
                        <a:rPr lang="fa-IR" sz="2000" baseline="0" dirty="0">
                          <a:cs typeface="B Mitra" panose="00000400000000000000" pitchFamily="2" charset="-78"/>
                        </a:rPr>
                        <a:t> و انتظامی </a:t>
                      </a:r>
                    </a:p>
                    <a:p>
                      <a:pPr rtl="1"/>
                      <a:r>
                        <a:rPr lang="fa-IR" sz="2000" baseline="0" dirty="0">
                          <a:cs typeface="B Mitra" panose="00000400000000000000" pitchFamily="2" charset="-78"/>
                        </a:rPr>
                        <a:t>معاونت سیاسی و اجتماعی</a:t>
                      </a:r>
                    </a:p>
                    <a:p>
                      <a:pPr rtl="1"/>
                      <a:r>
                        <a:rPr lang="fa-IR" sz="2000" baseline="0" dirty="0">
                          <a:cs typeface="B Mitra" panose="00000400000000000000" pitchFamily="2" charset="-78"/>
                        </a:rPr>
                        <a:t>حراست </a:t>
                      </a:r>
                    </a:p>
                    <a:p>
                      <a:pPr rtl="1"/>
                      <a:r>
                        <a:rPr lang="fa-IR" sz="2000" baseline="0" dirty="0">
                          <a:cs typeface="B Mitra" panose="00000400000000000000" pitchFamily="2" charset="-78"/>
                        </a:rPr>
                        <a:t>گزینش</a:t>
                      </a:r>
                      <a:endParaRPr lang="fa-IR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4370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3065AA-6644-4E13-A3A8-241AB1B1B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4085" y="-390410"/>
            <a:ext cx="9601200" cy="1303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فصول و چالش‌های مهم در سند تحول دولت مردمی</a:t>
            </a:r>
          </a:p>
        </p:txBody>
      </p:sp>
    </p:spTree>
    <p:extLst>
      <p:ext uri="{BB962C8B-B14F-4D97-AF65-F5344CB8AC3E}">
        <p14:creationId xmlns:p14="http://schemas.microsoft.com/office/powerpoint/2010/main" val="133728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27BA-5260-4E8F-8571-AE251745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9" y="898524"/>
            <a:ext cx="11468100" cy="1325563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3600" dirty="0">
                <a:latin typeface="IranNastaliq" panose="02020505000000020003" pitchFamily="18" charset="0"/>
                <a:cs typeface="B Mitra" panose="00000400000000000000" pitchFamily="2" charset="-78"/>
              </a:rPr>
              <a:t>   مقام معظم رهبری:</a:t>
            </a:r>
            <a:br>
              <a:rPr lang="fa-IR" sz="3800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3800" dirty="0">
                <a:latin typeface="IranNastaliq" panose="02020505000000020003" pitchFamily="18" charset="0"/>
                <a:cs typeface="IranNastaliq" panose="02020505000000020003" pitchFamily="18" charset="0"/>
              </a:rPr>
              <a:t>"باید با برنامه  پیش رفت، هر اقدامی که شما می‌کنید جزئی از برنامه‌ای باشد که قبلاً تنظیم و آماده کرده‌اید".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40C69-7126-460C-BA4E-3D232EE8C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276600"/>
            <a:ext cx="11201400" cy="435133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>
                <a:cs typeface="B Mitra" panose="00000400000000000000" pitchFamily="2" charset="-78"/>
              </a:rPr>
              <a:t>تحول، ایجاد یک حرکت جهشی و جهادی است در همه بخش‌های اداری کشور و بخش‌های حکمرانی کشور(حفظ و تقویت اصول و خطوط اساسی انقلاب و نوآوری در شیوه‌ها، روش‌ها و کارکردها)</a:t>
            </a:r>
          </a:p>
        </p:txBody>
      </p:sp>
    </p:spTree>
    <p:extLst>
      <p:ext uri="{BB962C8B-B14F-4D97-AF65-F5344CB8AC3E}">
        <p14:creationId xmlns:p14="http://schemas.microsoft.com/office/powerpoint/2010/main" val="189667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8E2F-4B2F-4F9C-AE73-67A0B03BBE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371" y="1913731"/>
            <a:ext cx="6014066" cy="3030538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AA7B0"/>
                </a:solidFill>
                <a:cs typeface="B Mitra" panose="00000400000000000000" pitchFamily="2" charset="-78"/>
              </a:rPr>
              <a:t>سندی برای پیشرفت ایران</a:t>
            </a:r>
          </a:p>
          <a:p>
            <a:pPr marL="0" indent="0">
              <a:buNone/>
            </a:pPr>
            <a:r>
              <a:rPr lang="fa-IR" sz="3200" dirty="0">
                <a:solidFill>
                  <a:srgbClr val="0070C0"/>
                </a:solidFill>
                <a:cs typeface="B Mitra" panose="00000400000000000000" pitchFamily="2" charset="-78"/>
              </a:rPr>
              <a:t>(عدالت محور/ مردم‌پایه/ دانش‌بنیان/ خانواده مدار)</a:t>
            </a:r>
          </a:p>
          <a:p>
            <a:r>
              <a:rPr lang="fa-IR" sz="3200" dirty="0">
                <a:solidFill>
                  <a:srgbClr val="0AA7B0"/>
                </a:solidFill>
                <a:cs typeface="B Mitra" panose="00000400000000000000" pitchFamily="2" charset="-78"/>
              </a:rPr>
              <a:t>راهبری و ایجاد انسجام در جهت‌گیری‌های برنامه‌های بخش‌های مختلف اجرایی دولت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CD299-066F-4B49-802B-E935393B1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56" t="16905" r="28349" b="9524"/>
          <a:stretch/>
        </p:blipFill>
        <p:spPr>
          <a:xfrm>
            <a:off x="6814166" y="555171"/>
            <a:ext cx="4746463" cy="5706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184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EBAC-4840-4C25-9510-8F6BA497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E40D0-F2DC-46AD-80EB-12C32B29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12E52-1879-4770-8281-1D19858CC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46" t="16905" r="28921" b="8095"/>
          <a:stretch/>
        </p:blipFill>
        <p:spPr>
          <a:xfrm>
            <a:off x="6096001" y="0"/>
            <a:ext cx="56004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C975E2-67E6-4432-A5EB-D3EBE564A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8" t="17856" r="27968" b="13078"/>
          <a:stretch/>
        </p:blipFill>
        <p:spPr>
          <a:xfrm>
            <a:off x="495532" y="0"/>
            <a:ext cx="5600468" cy="687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13AFD8-0AED-4BF3-9BAA-B8C2EF52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177459"/>
              </p:ext>
            </p:extLst>
          </p:nvPr>
        </p:nvGraphicFramePr>
        <p:xfrm>
          <a:off x="229150" y="480056"/>
          <a:ext cx="11482249" cy="6403482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850587">
                  <a:extLst>
                    <a:ext uri="{9D8B030D-6E8A-4147-A177-3AD203B41FA5}">
                      <a16:colId xmlns:a16="http://schemas.microsoft.com/office/drawing/2014/main" val="3859702348"/>
                    </a:ext>
                  </a:extLst>
                </a:gridCol>
                <a:gridCol w="3111202">
                  <a:extLst>
                    <a:ext uri="{9D8B030D-6E8A-4147-A177-3AD203B41FA5}">
                      <a16:colId xmlns:a16="http://schemas.microsoft.com/office/drawing/2014/main" val="205255915"/>
                    </a:ext>
                  </a:extLst>
                </a:gridCol>
                <a:gridCol w="2610338">
                  <a:extLst>
                    <a:ext uri="{9D8B030D-6E8A-4147-A177-3AD203B41FA5}">
                      <a16:colId xmlns:a16="http://schemas.microsoft.com/office/drawing/2014/main" val="3943442729"/>
                    </a:ext>
                  </a:extLst>
                </a:gridCol>
                <a:gridCol w="1955061">
                  <a:extLst>
                    <a:ext uri="{9D8B030D-6E8A-4147-A177-3AD203B41FA5}">
                      <a16:colId xmlns:a16="http://schemas.microsoft.com/office/drawing/2014/main" val="669955080"/>
                    </a:ext>
                  </a:extLst>
                </a:gridCol>
                <a:gridCol w="1955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6392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مبحث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چالش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متولی و بازه زمانی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مجری /ناظر در استانداری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102415"/>
                  </a:ext>
                </a:extLst>
              </a:tr>
              <a:tr h="900561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تولید واشتغال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محیط کسب و کار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قیمت بالا و کیفیت پایین کالا و خدمات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بلندمدت/ راه و شهرسازی، اقتصاد و دارایی، دادگستری،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</a:t>
                      </a:r>
                      <a:r>
                        <a:rPr lang="fa-IR" sz="1800" baseline="0" dirty="0">
                          <a:cs typeface="B Mitra" panose="00000400000000000000" pitchFamily="2" charset="-78"/>
                        </a:rPr>
                        <a:t> امور عمرانی </a:t>
                      </a:r>
                      <a:endParaRPr lang="fa-IR" sz="18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11968"/>
                  </a:ext>
                </a:extLst>
              </a:tr>
              <a:tr h="1170730">
                <a:tc vMerge="1">
                  <a:txBody>
                    <a:bodyPr/>
                    <a:lstStyle/>
                    <a:p>
                      <a:pPr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مهارت و اشتغال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>
                          <a:cs typeface="B Mitra" panose="00000400000000000000" pitchFamily="2" charset="-78"/>
                        </a:rPr>
                        <a:t>منزلت اجتماعی پایین مشاغل مهارت‌محور در باورهای عمومی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میان مدت/ تعاون، کار ورفاه اجتماعی، فرهنگ و ارشاد، صدا و سیما، شهرداری‌ها،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سیاسی و اجتماعی(دفتر اجتماعی فرهنگی)</a:t>
                      </a:r>
                    </a:p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روابط عمومی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43703"/>
                  </a:ext>
                </a:extLst>
              </a:tr>
              <a:tr h="1290805">
                <a:tc vMerge="1">
                  <a:txBody>
                    <a:bodyPr/>
                    <a:lstStyle/>
                    <a:p>
                      <a:pPr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 ارز و تجارت خارجی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آسیب‌پذیری اقتصاد ایران در برابر تحریم‌های فزاینده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کاهش اثرگذاری ایران بر اقتصاد بین‌الملل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میان مدت/ راه وشهرسازی، اقتصاد و دارایی، صمت، فرهنگ و ارشاد،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اقتصادی</a:t>
                      </a: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روابط عمومی </a:t>
                      </a:r>
                    </a:p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 </a:t>
                      </a:r>
                    </a:p>
                    <a:p>
                      <a:pPr rtl="1"/>
                      <a:endParaRPr lang="fa-IR" sz="18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34151"/>
                  </a:ext>
                </a:extLst>
              </a:tr>
              <a:tr h="946392">
                <a:tc rowSpan="2"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نظام مالیه عمومی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بودجه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کنترل و نظارت بر بودجه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میان مدت/ سازمان مدیریت و برنامه‌ریزی،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توسعه مدیریت و منابع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0315"/>
                  </a:ext>
                </a:extLst>
              </a:tr>
              <a:tr h="1096938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مالیات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وصول و توزیع درآمدهای مالیاتی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میان مدت/ اقتصاد و دارایی، سازمان مدیریت و برنامه‌ریزی،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عمرانی </a:t>
                      </a:r>
                    </a:p>
                    <a:p>
                      <a:pPr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اقتصادی</a:t>
                      </a:r>
                    </a:p>
                    <a:p>
                      <a:pPr rtl="1"/>
                      <a:r>
                        <a:rPr lang="fa-IR" sz="1600" dirty="0">
                          <a:cs typeface="B Mitra" panose="00000400000000000000" pitchFamily="2" charset="-78"/>
                        </a:rPr>
                        <a:t>معاونت توسعه مدیریت و منابع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8326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3065AA-6644-4E13-A3A8-241AB1B1B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4085" y="-390410"/>
            <a:ext cx="9601200" cy="1303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فصول و چالش‌های مهم در سند تحول دولت مردمی</a:t>
            </a:r>
          </a:p>
        </p:txBody>
      </p:sp>
    </p:spTree>
    <p:extLst>
      <p:ext uri="{BB962C8B-B14F-4D97-AF65-F5344CB8AC3E}">
        <p14:creationId xmlns:p14="http://schemas.microsoft.com/office/powerpoint/2010/main" val="273205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13AFD8-0AED-4BF3-9BAA-B8C2EF52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73027"/>
              </p:ext>
            </p:extLst>
          </p:nvPr>
        </p:nvGraphicFramePr>
        <p:xfrm>
          <a:off x="378825" y="473528"/>
          <a:ext cx="11342367" cy="643090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399823">
                  <a:extLst>
                    <a:ext uri="{9D8B030D-6E8A-4147-A177-3AD203B41FA5}">
                      <a16:colId xmlns:a16="http://schemas.microsoft.com/office/drawing/2014/main" val="3859702348"/>
                    </a:ext>
                  </a:extLst>
                </a:gridCol>
                <a:gridCol w="1725225">
                  <a:extLst>
                    <a:ext uri="{9D8B030D-6E8A-4147-A177-3AD203B41FA5}">
                      <a16:colId xmlns:a16="http://schemas.microsoft.com/office/drawing/2014/main" val="205255915"/>
                    </a:ext>
                  </a:extLst>
                </a:gridCol>
                <a:gridCol w="3397772">
                  <a:extLst>
                    <a:ext uri="{9D8B030D-6E8A-4147-A177-3AD203B41FA5}">
                      <a16:colId xmlns:a16="http://schemas.microsoft.com/office/drawing/2014/main" val="3943442729"/>
                    </a:ext>
                  </a:extLst>
                </a:gridCol>
                <a:gridCol w="2621563">
                  <a:extLst>
                    <a:ext uri="{9D8B030D-6E8A-4147-A177-3AD203B41FA5}">
                      <a16:colId xmlns:a16="http://schemas.microsoft.com/office/drawing/2014/main" val="669955080"/>
                    </a:ext>
                  </a:extLst>
                </a:gridCol>
                <a:gridCol w="2197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739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مبحث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چالش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متولی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مجری /ناظر در استانداری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102415"/>
                  </a:ext>
                </a:extLst>
              </a:tr>
              <a:tr h="2059426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زیرساخت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محیط زیست و آب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فرسایش خاک، پسماندها و ریزگردها</a:t>
                      </a:r>
                    </a:p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آلودگی هوای کلان‌شهرها</a:t>
                      </a:r>
                    </a:p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تخریب تنوع زیستی و ذخایرژنتیکی و کاهش کمی و کیفی زیست‌مندان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کوتاه، میان و بلند مدت/ جهادکشاورزی، محیط زیست، اقتصاد و دارایی، تعاون، کار و رفاه اجتماعی، پخش فراورده‌های نفتی، منابع طبیعی، راه وشهرسازی، ثبت اسناد و املاک، دستگاه‌های خدمات رسان، شهرداری‌ها، 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اقتصادی 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عمرانی 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سازمان</a:t>
                      </a:r>
                      <a:r>
                        <a:rPr lang="fa-IR" baseline="0" dirty="0">
                          <a:cs typeface="B Mitra" panose="00000400000000000000" pitchFamily="2" charset="-78"/>
                        </a:rPr>
                        <a:t> شهرداری </a:t>
                      </a:r>
                    </a:p>
                    <a:p>
                      <a:pPr rtl="1"/>
                      <a:r>
                        <a:rPr lang="fa-IR" baseline="0" dirty="0">
                          <a:cs typeface="B Mitra" panose="00000400000000000000" pitchFamily="2" charset="-78"/>
                        </a:rPr>
                        <a:t>اداره کل مدیریت بحران 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11968"/>
                  </a:ext>
                </a:extLst>
              </a:tr>
              <a:tr h="1965245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مسکن و شهرسازی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گرانی مسکن و اجاره‌بها</a:t>
                      </a:r>
                    </a:p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کیفیت پایین و عمرمفید کم ساختمان‌ها</a:t>
                      </a:r>
                    </a:p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حجم بالای بافت‌های فرسوده شهری و روستایی</a:t>
                      </a:r>
                    </a:p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عدم تناسب معماری و شهرسازی با هویت ایرانی - اسلامی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کوتاه، میان و بلندمدت/ راه و شهرسازی، اقتصاد و دارایی، دستگاه‌های خدمت‌رسان، آموزش و پرورش، فرهنگ و ارشاد، جهاد کشاورزی، ارتباطات و فناوری اطلاعات، سازمان امور مالیاتی، تامین اجتماعی، شهرداری‌ها،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اقتصادی 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عمرانی 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اداره کل مدیریت بحران 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شهرداری‌ها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43703"/>
                  </a:ext>
                </a:extLst>
              </a:tr>
              <a:tr h="1472411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کشاورزی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هدررفت ظرفیت پایدارخاک و پراکندگی سطوح کشاورزی</a:t>
                      </a:r>
                    </a:p>
                    <a:p>
                      <a:pPr marL="285750" indent="-285750" rtl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fa-IR" sz="1950" dirty="0">
                          <a:cs typeface="B Mitra" panose="00000400000000000000" pitchFamily="2" charset="-78"/>
                        </a:rPr>
                        <a:t>بهره‌وری نامناسب نژادی از نهاده‌های تولید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میان وبلند مدت/ جهادکشاورزی، حفاظت محیط زیست،راه و شهرسازی،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</a:t>
                      </a:r>
                      <a:r>
                        <a:rPr lang="fa-IR" baseline="0" dirty="0">
                          <a:cs typeface="B Mitra" panose="00000400000000000000" pitchFamily="2" charset="-78"/>
                        </a:rPr>
                        <a:t> عمرانی </a:t>
                      </a:r>
                    </a:p>
                    <a:p>
                      <a:pPr rtl="1"/>
                      <a:r>
                        <a:rPr lang="fa-IR" baseline="0" dirty="0">
                          <a:cs typeface="B Mitra" panose="00000400000000000000" pitchFamily="2" charset="-78"/>
                        </a:rPr>
                        <a:t>معاونت اقتصادی </a:t>
                      </a:r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341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3065AA-6644-4E13-A3A8-241AB1B1B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4085" y="-390410"/>
            <a:ext cx="9601200" cy="1303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فصول و چالش‌های مهم در سند تحول دولت مردمی</a:t>
            </a:r>
          </a:p>
        </p:txBody>
      </p:sp>
    </p:spTree>
    <p:extLst>
      <p:ext uri="{BB962C8B-B14F-4D97-AF65-F5344CB8AC3E}">
        <p14:creationId xmlns:p14="http://schemas.microsoft.com/office/powerpoint/2010/main" val="231748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13AFD8-0AED-4BF3-9BAA-B8C2EF52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60292"/>
              </p:ext>
            </p:extLst>
          </p:nvPr>
        </p:nvGraphicFramePr>
        <p:xfrm>
          <a:off x="470807" y="458492"/>
          <a:ext cx="11250385" cy="639950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453786">
                  <a:extLst>
                    <a:ext uri="{9D8B030D-6E8A-4147-A177-3AD203B41FA5}">
                      <a16:colId xmlns:a16="http://schemas.microsoft.com/office/drawing/2014/main" val="3859702348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205255915"/>
                    </a:ext>
                  </a:extLst>
                </a:gridCol>
                <a:gridCol w="3722914">
                  <a:extLst>
                    <a:ext uri="{9D8B030D-6E8A-4147-A177-3AD203B41FA5}">
                      <a16:colId xmlns:a16="http://schemas.microsoft.com/office/drawing/2014/main" val="3943442729"/>
                    </a:ext>
                  </a:extLst>
                </a:gridCol>
                <a:gridCol w="2326555">
                  <a:extLst>
                    <a:ext uri="{9D8B030D-6E8A-4147-A177-3AD203B41FA5}">
                      <a16:colId xmlns:a16="http://schemas.microsoft.com/office/drawing/2014/main" val="669955080"/>
                    </a:ext>
                  </a:extLst>
                </a:gridCol>
                <a:gridCol w="1787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8883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مبحث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چالش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متولی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مجری /ناظر در استانداری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102415"/>
                  </a:ext>
                </a:extLst>
              </a:tr>
              <a:tr h="1756671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امور اجتماعی و سلامت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فقر و تامین اجتماعی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توجه ناکافی به توسعه مناطق محروم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ناتوانی دولت در تضمین حداقل‌های معیشتی محرومان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ضعف در بسیج ظرفیت‌های مردمی برای ریشه‌کنی فقر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کوتاه، میان و بلندمدت/ دستگاه‌های ملی، فرهنگ و ارشاد، تعاون، کار و رفاه اجتماعی، اقتصاد و دارایی، آموزش و پرورش،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سیاسی و اجتماعی 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روابط عمومی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911968"/>
                  </a:ext>
                </a:extLst>
              </a:tr>
              <a:tr h="1479302">
                <a:tc vMerge="1">
                  <a:txBody>
                    <a:bodyPr/>
                    <a:lstStyle/>
                    <a:p>
                      <a:pPr algn="ctr"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مشارکت‌های اجتماعی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عزم و توان ناکافی دولت در بسیج ظرفیت‌های مردمی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ضعف در آمادگی ظرفیت‌های سازمان‌یافته مردمی برای نقش‌آفرینی در عرصه‌های اجتماعی و اداره کشور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کوتاه، میان و بلند مدت/ ورزش و جوانان، فرهنگ و ارشاد، اقتصاد و دارایی،تعاون، کار ورفاه اجتماعی، دادگستری، استانداری، آموزش و پرورش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سیاسی و اجتماعی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روابط عمومی </a:t>
                      </a:r>
                    </a:p>
                    <a:p>
                      <a:pPr rtl="1"/>
                      <a:endParaRPr lang="fa-IR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43703"/>
                  </a:ext>
                </a:extLst>
              </a:tr>
              <a:tr h="2124652">
                <a:tc vMerge="1">
                  <a:txBody>
                    <a:bodyPr/>
                    <a:lstStyle/>
                    <a:p>
                      <a:pPr algn="ctr"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بانوان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رعایت ناکافی حقوق زنان و نارضایتی نسبی بانوان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ضعف مشارکت بانوان در پیشرفت کشور مبتنی بر مزیت‌ها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گسترش برخی آسیب‌های اجتماعی مرتبط با بانوان</a:t>
                      </a:r>
                    </a:p>
                    <a:p>
                      <a:pPr marL="285750" indent="-285750" rtl="1">
                        <a:buFontTx/>
                        <a:buChar char="-"/>
                      </a:pPr>
                      <a:r>
                        <a:rPr lang="fa-IR" sz="1800" dirty="0">
                          <a:cs typeface="B Mitra" panose="00000400000000000000" pitchFamily="2" charset="-78"/>
                        </a:rPr>
                        <a:t>ضعف ساختارحکمرانی درحوزه بانوان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کوتاه، میان مدت/ دستگاه‌های ملی، فرهنگ و ارشاد، تعاون، کار و رفاه اجتماعی، راه و شهرسازی، ورزش و جوانان، میراث فرهنگی، استانداری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امور زنان و خانواده 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سیاسی و اجتماعی 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عمرانی</a:t>
                      </a:r>
                    </a:p>
                    <a:p>
                      <a:pPr rtl="1"/>
                      <a:r>
                        <a:rPr lang="fa-IR" dirty="0">
                          <a:cs typeface="B Mitra" panose="00000400000000000000" pitchFamily="2" charset="-78"/>
                        </a:rPr>
                        <a:t>معاونت توسعه مدیریت و منابع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341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3065AA-6644-4E13-A3A8-241AB1B1B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4085" y="-390410"/>
            <a:ext cx="9601200" cy="1303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فصول و چالش‌های مهم در سند تحول دولت مردمی</a:t>
            </a:r>
          </a:p>
        </p:txBody>
      </p:sp>
    </p:spTree>
    <p:extLst>
      <p:ext uri="{BB962C8B-B14F-4D97-AF65-F5344CB8AC3E}">
        <p14:creationId xmlns:p14="http://schemas.microsoft.com/office/powerpoint/2010/main" val="391055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13AFD8-0AED-4BF3-9BAA-B8C2EF52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06759"/>
              </p:ext>
            </p:extLst>
          </p:nvPr>
        </p:nvGraphicFramePr>
        <p:xfrm>
          <a:off x="431074" y="489853"/>
          <a:ext cx="11284222" cy="641073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796097">
                  <a:extLst>
                    <a:ext uri="{9D8B030D-6E8A-4147-A177-3AD203B41FA5}">
                      <a16:colId xmlns:a16="http://schemas.microsoft.com/office/drawing/2014/main" val="3859702348"/>
                    </a:ext>
                  </a:extLst>
                </a:gridCol>
                <a:gridCol w="2202156">
                  <a:extLst>
                    <a:ext uri="{9D8B030D-6E8A-4147-A177-3AD203B41FA5}">
                      <a16:colId xmlns:a16="http://schemas.microsoft.com/office/drawing/2014/main" val="205255915"/>
                    </a:ext>
                  </a:extLst>
                </a:gridCol>
                <a:gridCol w="2924844">
                  <a:extLst>
                    <a:ext uri="{9D8B030D-6E8A-4147-A177-3AD203B41FA5}">
                      <a16:colId xmlns:a16="http://schemas.microsoft.com/office/drawing/2014/main" val="3943442729"/>
                    </a:ext>
                  </a:extLst>
                </a:gridCol>
                <a:gridCol w="2323562">
                  <a:extLst>
                    <a:ext uri="{9D8B030D-6E8A-4147-A177-3AD203B41FA5}">
                      <a16:colId xmlns:a16="http://schemas.microsoft.com/office/drawing/2014/main" val="669955080"/>
                    </a:ext>
                  </a:extLst>
                </a:gridCol>
                <a:gridCol w="2037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83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مبحث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چالش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متولی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مجری /ناظر در استانداری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102415"/>
                  </a:ext>
                </a:extLst>
              </a:tr>
              <a:tr h="2007663">
                <a:tc rowSpan="3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امور اجتماعی و سلامت</a:t>
                      </a:r>
                    </a:p>
                    <a:p>
                      <a:pPr algn="ctr"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خانواده و فرزندآوری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کاهش ازدواج و تشکیل خانواده</a:t>
                      </a:r>
                    </a:p>
                    <a:p>
                      <a:pPr marL="285750" indent="-285750" algn="justLow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کاهش فرزندآوری و اختلال در نظام حقوقی و تربیتی فرزندان</a:t>
                      </a:r>
                    </a:p>
                    <a:p>
                      <a:pPr marL="285750" indent="-285750" algn="justLow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افزایش طلاق و اختلافات خانوادگی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کوتاه، میان و بلندمدت/ دستگاه‌های ملی، فرهنگ وارشاد، آموزش و پرورش، تعاون، کار و رفاه اجتماعی، صداوسیما، دادگستری، اوقاف و امور خیریه، بهزیستی،شهرداری‌ها، استانداری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امور زنان و خانواده </a:t>
                      </a:r>
                    </a:p>
                    <a:p>
                      <a:pPr algn="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سیاسی و اجتماعی </a:t>
                      </a:r>
                    </a:p>
                    <a:p>
                      <a:pPr algn="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عمرانی </a:t>
                      </a:r>
                    </a:p>
                    <a:p>
                      <a:pPr algn="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امنیتی و انتظامی </a:t>
                      </a:r>
                    </a:p>
                    <a:p>
                      <a:pPr algn="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روابط عمومی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911968"/>
                  </a:ext>
                </a:extLst>
              </a:tr>
              <a:tr h="1987025">
                <a:tc vMerge="1">
                  <a:txBody>
                    <a:bodyPr/>
                    <a:lstStyle/>
                    <a:p>
                      <a:pPr algn="ctr"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مهاجرت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فقدان نظام حکمرانی کارآمد مهاجرت درکشور</a:t>
                      </a:r>
                    </a:p>
                    <a:p>
                      <a:pPr marL="285750" indent="-285750" algn="justLow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بازطراحی نقش‌های مردم در اداره کشور</a:t>
                      </a:r>
                    </a:p>
                    <a:p>
                      <a:pPr marL="285750" indent="-285750" algn="justLow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ضعف در جریان مهاجرپذیری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کوتاه، میان و بلندمدت/ دستگاه‌های ملی، تعاون، کار و رفاه اجتماعی، صمت، اطلاعات، دادگستری، اقتصاد و دارایی، میراث فرهنگی، آموزش و پرورش، فرهنگ و ارشاد، ورزش  و جوانان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امنیتی و انتظامی </a:t>
                      </a:r>
                    </a:p>
                    <a:p>
                      <a:pPr algn="ct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اقتصادی </a:t>
                      </a:r>
                    </a:p>
                    <a:p>
                      <a:pPr algn="ct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</a:t>
                      </a:r>
                      <a:r>
                        <a:rPr lang="fa-IR" sz="1800" baseline="0" dirty="0">
                          <a:cs typeface="B Mitra" panose="00000400000000000000" pitchFamily="2" charset="-78"/>
                        </a:rPr>
                        <a:t> سیاسی و اجتماعی</a:t>
                      </a:r>
                    </a:p>
                    <a:p>
                      <a:pPr algn="ctr" rtl="1"/>
                      <a:r>
                        <a:rPr lang="fa-IR" sz="1800" baseline="0" dirty="0">
                          <a:cs typeface="B Mitra" panose="00000400000000000000" pitchFamily="2" charset="-78"/>
                        </a:rPr>
                        <a:t>روابط عمومی </a:t>
                      </a:r>
                      <a:endParaRPr lang="fa-IR" sz="18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543703"/>
                  </a:ext>
                </a:extLst>
              </a:tr>
              <a:tr h="1445109">
                <a:tc vMerge="1">
                  <a:txBody>
                    <a:bodyPr/>
                    <a:lstStyle/>
                    <a:p>
                      <a:pPr algn="ctr"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سلامت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درمان‌محوری نظام سلامت و بی‌توجهی به پیشگیری</a:t>
                      </a:r>
                    </a:p>
                    <a:p>
                      <a:pPr marL="285750" indent="-285750" algn="justLow" rtl="1">
                        <a:buFontTx/>
                        <a:buChar char="-"/>
                      </a:pPr>
                      <a:endParaRPr lang="fa-IR" sz="20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میان مدت/ ورزش و جوانان، فرهنگ و ارشاد، بهداشت و درمان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معاونت عمرانی</a:t>
                      </a:r>
                    </a:p>
                    <a:p>
                      <a:pPr algn="ct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معاونت</a:t>
                      </a:r>
                      <a:r>
                        <a:rPr lang="fa-I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سیاسی و اجتماعی </a:t>
                      </a:r>
                    </a:p>
                    <a:p>
                      <a:pPr algn="ctr" rtl="1"/>
                      <a:r>
                        <a:rPr lang="fa-I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معاونت توسعه مدیریت و منابع/ روابط عمومی</a:t>
                      </a:r>
                    </a:p>
                    <a:p>
                      <a:pPr algn="ctr" rtl="1"/>
                      <a:r>
                        <a:rPr lang="fa-I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امور زنان و خانواده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6341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3065AA-6644-4E13-A3A8-241AB1B1B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4085" y="-390410"/>
            <a:ext cx="9601200" cy="1303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فصول و چالش‌های مهم در سند تحول دولت مردمی</a:t>
            </a:r>
          </a:p>
        </p:txBody>
      </p:sp>
    </p:spTree>
    <p:extLst>
      <p:ext uri="{BB962C8B-B14F-4D97-AF65-F5344CB8AC3E}">
        <p14:creationId xmlns:p14="http://schemas.microsoft.com/office/powerpoint/2010/main" val="395133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13AFD8-0AED-4BF3-9BAA-B8C2EF52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7238"/>
              </p:ext>
            </p:extLst>
          </p:nvPr>
        </p:nvGraphicFramePr>
        <p:xfrm>
          <a:off x="470809" y="489852"/>
          <a:ext cx="11250383" cy="636814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761826">
                  <a:extLst>
                    <a:ext uri="{9D8B030D-6E8A-4147-A177-3AD203B41FA5}">
                      <a16:colId xmlns:a16="http://schemas.microsoft.com/office/drawing/2014/main" val="3859702348"/>
                    </a:ext>
                  </a:extLst>
                </a:gridCol>
                <a:gridCol w="2251101">
                  <a:extLst>
                    <a:ext uri="{9D8B030D-6E8A-4147-A177-3AD203B41FA5}">
                      <a16:colId xmlns:a16="http://schemas.microsoft.com/office/drawing/2014/main" val="205255915"/>
                    </a:ext>
                  </a:extLst>
                </a:gridCol>
                <a:gridCol w="2877138">
                  <a:extLst>
                    <a:ext uri="{9D8B030D-6E8A-4147-A177-3AD203B41FA5}">
                      <a16:colId xmlns:a16="http://schemas.microsoft.com/office/drawing/2014/main" val="3943442729"/>
                    </a:ext>
                  </a:extLst>
                </a:gridCol>
                <a:gridCol w="2180159">
                  <a:extLst>
                    <a:ext uri="{9D8B030D-6E8A-4147-A177-3AD203B41FA5}">
                      <a16:colId xmlns:a16="http://schemas.microsoft.com/office/drawing/2014/main" val="669955080"/>
                    </a:ext>
                  </a:extLst>
                </a:gridCol>
                <a:gridCol w="2180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881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مبحث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عنوان چالش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متولی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مجری /ناظر در استانداری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102415"/>
                  </a:ext>
                </a:extLst>
              </a:tr>
              <a:tr h="1889590"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امور اجتماعی و سلامت</a:t>
                      </a:r>
                    </a:p>
                    <a:p>
                      <a:pPr marL="0" algn="ctr" defTabSz="457200" rtl="1" eaLnBrk="1" latinLnBrk="0" hangingPunct="1"/>
                      <a:endParaRPr lang="fa-I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ورزش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285750" algn="justLow" defTabSz="457200" rtl="1" eaLnBrk="1" latinLnBrk="0" hangingPunct="1">
                        <a:buFontTx/>
                        <a:buChar char="-"/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سهم پایین ورزش همگانی در سبک زندگی مردم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کوتاه، میان و بلندمدت/ آموزش و پرورش، ورزش و جوانان، فرهنگ و ارشاد، صدا و سیما،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معاونت عمرانی </a:t>
                      </a:r>
                    </a:p>
                    <a:p>
                      <a:pPr marL="0" algn="ctr" defTabSz="457200" rtl="1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دفتر امور زنان و خانواده </a:t>
                      </a:r>
                    </a:p>
                    <a:p>
                      <a:pPr marL="0" algn="ctr" defTabSz="457200" rtl="1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روابط عمومی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911968"/>
                  </a:ext>
                </a:extLst>
              </a:tr>
              <a:tr h="1889590">
                <a:tc vMerge="1">
                  <a:txBody>
                    <a:bodyPr/>
                    <a:lstStyle/>
                    <a:p>
                      <a:pPr algn="ctr" rtl="1"/>
                      <a:endParaRPr lang="fa-IR" sz="2400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گردشگری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285750" algn="justLow" defTabSz="457200" rtl="1" eaLnBrk="1" latinLnBrk="0" hangingPunct="1">
                        <a:buFontTx/>
                        <a:buChar char="-"/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حجم پایین و توزیع نامتوازن گردشگری داخلی</a:t>
                      </a:r>
                    </a:p>
                    <a:p>
                      <a:pPr marL="0" indent="-285750" algn="justLow" defTabSz="457200" rtl="1" eaLnBrk="1" latinLnBrk="0" hangingPunct="1">
                        <a:buFontTx/>
                        <a:buChar char="-"/>
                      </a:pPr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نبود نگاه تمدنی در حوزه گردشگری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کوتاه، میان مدت/ دستگاه‌های ملی، فرهنگ و ارشاد، میراث فرهنگی، راه و شهرسازی، اقتصاد و دارایی،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معاونت عمرانی </a:t>
                      </a:r>
                    </a:p>
                    <a:p>
                      <a:pPr marL="0" algn="ctr" defTabSz="457200" rtl="1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معاونت امنیتی و انتظامی </a:t>
                      </a:r>
                    </a:p>
                    <a:p>
                      <a:pPr marL="0" algn="ctr" defTabSz="457200" rtl="1" eaLnBrk="1" latinLnBrk="0" hangingPunct="1"/>
                      <a:r>
                        <a:rPr lang="fa-I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روابط عمومی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543703"/>
                  </a:ext>
                </a:extLst>
              </a:tr>
              <a:tr h="14501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آموزش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>
                          <a:cs typeface="B Mitra" panose="00000400000000000000" pitchFamily="2" charset="-78"/>
                        </a:rPr>
                        <a:t>آموزش و پرورش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buFontTx/>
                        <a:buChar char="-"/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افت کیفی خدمات آموزشی و پرورشی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بلندمدت، وزارت آموزش و پرورش، وزارت کشور، معاونت حقوقی ریاست جمهوری، سازمان برنامه و بودجه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Mitra" panose="00000400000000000000" pitchFamily="2" charset="-78"/>
                        </a:rPr>
                        <a:t>معاونت سیاسی و اجتماعی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6341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3065AA-6644-4E13-A3A8-241AB1B1BD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4085" y="-390410"/>
            <a:ext cx="9601200" cy="13033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Mitra" panose="00000400000000000000" pitchFamily="2" charset="-78"/>
              </a:rPr>
              <a:t>فصول و چالش‌های مهم در سند تحول دولت مردمی</a:t>
            </a:r>
          </a:p>
        </p:txBody>
      </p:sp>
    </p:spTree>
    <p:extLst>
      <p:ext uri="{BB962C8B-B14F-4D97-AF65-F5344CB8AC3E}">
        <p14:creationId xmlns:p14="http://schemas.microsoft.com/office/powerpoint/2010/main" val="3548173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494</TotalTime>
  <Words>1391</Words>
  <Application>Microsoft Office PowerPoint</Application>
  <PresentationFormat>Widescreen</PresentationFormat>
  <Paragraphs>215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 Mitra</vt:lpstr>
      <vt:lpstr>Garamond</vt:lpstr>
      <vt:lpstr>IranNastaliq</vt:lpstr>
      <vt:lpstr>Organic</vt:lpstr>
      <vt:lpstr>PowerPoint Presentation</vt:lpstr>
      <vt:lpstr>   مقام معظم رهبری: "باید با برنامه  پیش رفت، هر اقدامی که شما می‌کنید جزئی از برنامه‌ای باشد که قبلاً تنظیم و آماده کرده‌اید".</vt:lpstr>
      <vt:lpstr>PowerPoint Presentation</vt:lpstr>
      <vt:lpstr>PowerPoint Presentation</vt:lpstr>
      <vt:lpstr>فصول و چالش‌های مهم در سند تحول دولت مردمی</vt:lpstr>
      <vt:lpstr>فصول و چالش‌های مهم در سند تحول دولت مردمی</vt:lpstr>
      <vt:lpstr>فصول و چالش‌های مهم در سند تحول دولت مردمی</vt:lpstr>
      <vt:lpstr>فصول و چالش‌های مهم در سند تحول دولت مردمی</vt:lpstr>
      <vt:lpstr>فصول و چالش‌های مهم در سند تحول دولت مردمی</vt:lpstr>
      <vt:lpstr>فصول و چالش‌های مهم در سند تحول دولت مردمی</vt:lpstr>
      <vt:lpstr>فصول و چالش‌های مهم در سند تحول دولت مردمی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حمیدرضا نوچه ناسار</dc:creator>
  <cp:lastModifiedBy>اکرم اسدی نماور</cp:lastModifiedBy>
  <cp:revision>69</cp:revision>
  <cp:lastPrinted>2022-05-15T04:07:59Z</cp:lastPrinted>
  <dcterms:created xsi:type="dcterms:W3CDTF">2022-05-10T05:18:00Z</dcterms:created>
  <dcterms:modified xsi:type="dcterms:W3CDTF">2025-03-09T07:08:15Z</dcterms:modified>
</cp:coreProperties>
</file>